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9" r:id="rId5"/>
    <p:sldId id="257" r:id="rId6"/>
    <p:sldId id="306" r:id="rId7"/>
    <p:sldId id="327" r:id="rId8"/>
    <p:sldId id="330" r:id="rId9"/>
    <p:sldId id="338" r:id="rId10"/>
    <p:sldId id="337" r:id="rId11"/>
    <p:sldId id="318" r:id="rId12"/>
    <p:sldId id="329" r:id="rId13"/>
    <p:sldId id="331" r:id="rId14"/>
    <p:sldId id="332" r:id="rId15"/>
    <p:sldId id="333" r:id="rId16"/>
    <p:sldId id="317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8B0"/>
    <a:srgbClr val="D3AA39"/>
    <a:srgbClr val="13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-9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10695829-4902-44F7-9671-4931031ACF13}"/>
    <pc:docChg chg="custSel delSld modSld">
      <pc:chgData name="Wells Ling, PhD" userId="20d17aaf-1abe-4c72-b11a-c280d1f41c39" providerId="ADAL" clId="{10695829-4902-44F7-9671-4931031ACF13}" dt="2025-03-03T22:56:23.739" v="2167" actId="20577"/>
      <pc:docMkLst>
        <pc:docMk/>
      </pc:docMkLst>
      <pc:sldChg chg="modSp mod">
        <pc:chgData name="Wells Ling, PhD" userId="20d17aaf-1abe-4c72-b11a-c280d1f41c39" providerId="ADAL" clId="{10695829-4902-44F7-9671-4931031ACF13}" dt="2025-03-03T20:33:59.944" v="809" actId="27636"/>
        <pc:sldMkLst>
          <pc:docMk/>
          <pc:sldMk cId="2077064687" sldId="257"/>
        </pc:sldMkLst>
        <pc:spChg chg="mod">
          <ac:chgData name="Wells Ling, PhD" userId="20d17aaf-1abe-4c72-b11a-c280d1f41c39" providerId="ADAL" clId="{10695829-4902-44F7-9671-4931031ACF13}" dt="2025-03-03T20:33:59.942" v="808" actId="27636"/>
          <ac:spMkLst>
            <pc:docMk/>
            <pc:sldMk cId="2077064687" sldId="257"/>
            <ac:spMk id="7" creationId="{3F175E58-3C9D-7B4F-5F05-741EACA78CB6}"/>
          </ac:spMkLst>
        </pc:spChg>
        <pc:spChg chg="mod">
          <ac:chgData name="Wells Ling, PhD" userId="20d17aaf-1abe-4c72-b11a-c280d1f41c39" providerId="ADAL" clId="{10695829-4902-44F7-9671-4931031ACF13}" dt="2025-03-03T20:33:59.944" v="809" actId="27636"/>
          <ac:spMkLst>
            <pc:docMk/>
            <pc:sldMk cId="2077064687" sldId="257"/>
            <ac:spMk id="8" creationId="{B3534424-4125-54BF-8C03-0C887260BB33}"/>
          </ac:spMkLst>
        </pc:spChg>
      </pc:sldChg>
      <pc:sldChg chg="modSp mod">
        <pc:chgData name="Wells Ling, PhD" userId="20d17aaf-1abe-4c72-b11a-c280d1f41c39" providerId="ADAL" clId="{10695829-4902-44F7-9671-4931031ACF13}" dt="2025-02-28T17:09:37.505" v="4" actId="20577"/>
        <pc:sldMkLst>
          <pc:docMk/>
          <pc:sldMk cId="2724286426" sldId="269"/>
        </pc:sldMkLst>
        <pc:spChg chg="mod">
          <ac:chgData name="Wells Ling, PhD" userId="20d17aaf-1abe-4c72-b11a-c280d1f41c39" providerId="ADAL" clId="{10695829-4902-44F7-9671-4931031ACF13}" dt="2025-02-28T17:09:37.505" v="4" actId="20577"/>
          <ac:spMkLst>
            <pc:docMk/>
            <pc:sldMk cId="2724286426" sldId="269"/>
            <ac:spMk id="3" creationId="{110F2D72-C2C7-CA98-D4DB-E9E980715910}"/>
          </ac:spMkLst>
        </pc:spChg>
      </pc:sldChg>
      <pc:sldChg chg="delSp modSp mod modNotesTx">
        <pc:chgData name="Wells Ling, PhD" userId="20d17aaf-1abe-4c72-b11a-c280d1f41c39" providerId="ADAL" clId="{10695829-4902-44F7-9671-4931031ACF13}" dt="2025-02-28T19:49:12.122" v="762" actId="20577"/>
        <pc:sldMkLst>
          <pc:docMk/>
          <pc:sldMk cId="955917417" sldId="306"/>
        </pc:sldMkLst>
        <pc:spChg chg="mod">
          <ac:chgData name="Wells Ling, PhD" userId="20d17aaf-1abe-4c72-b11a-c280d1f41c39" providerId="ADAL" clId="{10695829-4902-44F7-9671-4931031ACF13}" dt="2025-02-28T19:49:07.745" v="761" actId="20577"/>
          <ac:spMkLst>
            <pc:docMk/>
            <pc:sldMk cId="955917417" sldId="306"/>
            <ac:spMk id="8" creationId="{22D974A3-1E5C-655F-BE22-566E112207DF}"/>
          </ac:spMkLst>
        </pc:spChg>
      </pc:sldChg>
      <pc:sldChg chg="modNotesTx">
        <pc:chgData name="Wells Ling, PhD" userId="20d17aaf-1abe-4c72-b11a-c280d1f41c39" providerId="ADAL" clId="{10695829-4902-44F7-9671-4931031ACF13}" dt="2025-03-03T22:56:23.739" v="2167" actId="20577"/>
        <pc:sldMkLst>
          <pc:docMk/>
          <pc:sldMk cId="963073014" sldId="318"/>
        </pc:sldMkLst>
      </pc:sldChg>
      <pc:sldChg chg="modNotesTx">
        <pc:chgData name="Wells Ling, PhD" userId="20d17aaf-1abe-4c72-b11a-c280d1f41c39" providerId="ADAL" clId="{10695829-4902-44F7-9671-4931031ACF13}" dt="2025-03-03T22:46:35.766" v="1268" actId="20577"/>
        <pc:sldMkLst>
          <pc:docMk/>
          <pc:sldMk cId="2103940744" sldId="327"/>
        </pc:sldMkLst>
      </pc:sldChg>
      <pc:sldChg chg="del">
        <pc:chgData name="Wells Ling, PhD" userId="20d17aaf-1abe-4c72-b11a-c280d1f41c39" providerId="ADAL" clId="{10695829-4902-44F7-9671-4931031ACF13}" dt="2025-02-28T19:49:33.139" v="763" actId="47"/>
        <pc:sldMkLst>
          <pc:docMk/>
          <pc:sldMk cId="3517971325" sldId="328"/>
        </pc:sldMkLst>
      </pc:sldChg>
      <pc:sldChg chg="modNotesTx">
        <pc:chgData name="Wells Ling, PhD" userId="20d17aaf-1abe-4c72-b11a-c280d1f41c39" providerId="ADAL" clId="{10695829-4902-44F7-9671-4931031ACF13}" dt="2025-03-03T22:55:10.316" v="1852" actId="20577"/>
        <pc:sldMkLst>
          <pc:docMk/>
          <pc:sldMk cId="2353631215" sldId="337"/>
        </pc:sldMkLst>
      </pc:sldChg>
      <pc:sldChg chg="modNotesTx">
        <pc:chgData name="Wells Ling, PhD" userId="20d17aaf-1abe-4c72-b11a-c280d1f41c39" providerId="ADAL" clId="{10695829-4902-44F7-9671-4931031ACF13}" dt="2025-03-03T22:47:19.223" v="1441" actId="20577"/>
        <pc:sldMkLst>
          <pc:docMk/>
          <pc:sldMk cId="2229111216" sldId="338"/>
        </pc:sldMkLst>
      </pc:sldChg>
      <pc:sldChg chg="del">
        <pc:chgData name="Wells Ling, PhD" userId="20d17aaf-1abe-4c72-b11a-c280d1f41c39" providerId="ADAL" clId="{10695829-4902-44F7-9671-4931031ACF13}" dt="2025-02-28T19:48:41.882" v="717" actId="2696"/>
        <pc:sldMkLst>
          <pc:docMk/>
          <pc:sldMk cId="1097649775" sldId="339"/>
        </pc:sldMkLst>
      </pc:sldChg>
    </pc:docChg>
  </pc:docChgLst>
  <pc:docChgLst>
    <pc:chgData name="Wells Ling, PhD" userId="20d17aaf-1abe-4c72-b11a-c280d1f41c39" providerId="ADAL" clId="{C4572830-133C-48CB-8F84-6DB91DFC65A8}"/>
    <pc:docChg chg="custSel modSld">
      <pc:chgData name="Wells Ling, PhD" userId="20d17aaf-1abe-4c72-b11a-c280d1f41c39" providerId="ADAL" clId="{C4572830-133C-48CB-8F84-6DB91DFC65A8}" dt="2025-02-06T18:40:19.143" v="267" actId="20577"/>
      <pc:docMkLst>
        <pc:docMk/>
      </pc:docMkLst>
      <pc:sldChg chg="delSp modSp mod modNotesTx">
        <pc:chgData name="Wells Ling, PhD" userId="20d17aaf-1abe-4c72-b11a-c280d1f41c39" providerId="ADAL" clId="{C4572830-133C-48CB-8F84-6DB91DFC65A8}" dt="2025-02-06T18:40:19.143" v="267" actId="20577"/>
        <pc:sldMkLst>
          <pc:docMk/>
          <pc:sldMk cId="2103940744" sldId="327"/>
        </pc:sldMkLst>
        <pc:spChg chg="mod">
          <ac:chgData name="Wells Ling, PhD" userId="20d17aaf-1abe-4c72-b11a-c280d1f41c39" providerId="ADAL" clId="{C4572830-133C-48CB-8F84-6DB91DFC65A8}" dt="2025-02-06T18:39:41.821" v="266" actId="20577"/>
          <ac:spMkLst>
            <pc:docMk/>
            <pc:sldMk cId="2103940744" sldId="327"/>
            <ac:spMk id="8" creationId="{22D974A3-1E5C-655F-BE22-566E112207D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.sharepoint.com/sites/ResearchTeam/Shared%20Documents/AIHEC%20AIMS/AIMS%20Redesign/All%20TCU%20AIMS%20Survey/All-TCU%20AIMS%20Redesign%20Survey_Results%20an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.sharepoint.com/sites/ResearchTeam/Shared%20Documents/AIHEC%20AIMS/AIMS%20Redesign/All%20TCU%20AIMS%20Survey/All-TCU%20AIMS%20Redesign%20Survey_Results%20and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.sharepoint.com/sites/ResearchTeam/Shared%20Documents/AIHEC%20AIMS/AIMS%20Redesign/All%20TCU%20AIMS%20Survey/All-TCU%20AIMS%20Redesign%20Survey_Results%20and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.sharepoint.com/sites/ResearchTeam/Shared%20Documents/AIHEC%20AIMS/AIMS%20Redesign/All%20TCU%20AIMS%20Survey/All-TCU%20AIMS%20Redesign%20Survey_Results%20and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.sharepoint.com/sites/ResearchTeam/Shared%20Documents/AIHEC%20AIMS/AIMS%20Redesign/All%20TCU%20AIMS%20Survey/All-TCU%20AIMS%20Redesign%20Survey_Results%20and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</a:t>
            </a:r>
            <a:r>
              <a:rPr lang="en-US" baseline="0"/>
              <a:t> Would You Like to Report Graduate Student Data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'All-TCU AIMS Redesign Survey_No'!$AN$25:$AN$27</c:f>
              <c:strCache>
                <c:ptCount val="3"/>
                <c:pt idx="0">
                  <c:v>Its Own Section/Tab</c:v>
                </c:pt>
                <c:pt idx="1">
                  <c:v>Integrated into Existing Sections/Tabs</c:v>
                </c:pt>
                <c:pt idx="2">
                  <c:v>No Preference</c:v>
                </c:pt>
              </c:strCache>
            </c:strRef>
          </c:cat>
          <c:val>
            <c:numRef>
              <c:f>'All-TCU AIMS Redesign Survey_No'!$AO$25:$AO$27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7-4C3C-BE76-F76D34E170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218655"/>
        <c:axId val="788219135"/>
      </c:barChart>
      <c:catAx>
        <c:axId val="78821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19135"/>
        <c:crosses val="autoZero"/>
        <c:auto val="1"/>
        <c:lblAlgn val="ctr"/>
        <c:lblOffset val="100"/>
        <c:noMultiLvlLbl val="0"/>
      </c:catAx>
      <c:valAx>
        <c:axId val="7882191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Insstitutions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18655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Non-Federally Recognized Indigenous Students</a:t>
            </a:r>
            <a:r>
              <a:rPr lang="en-US" sz="1200" baseline="0"/>
              <a:t> at Institution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'All-TCU AIMS Redesign Survey_No'!$T$25:$T$27</c:f>
              <c:strCache>
                <c:ptCount val="3"/>
                <c:pt idx="0">
                  <c:v>Yes, Currently</c:v>
                </c:pt>
                <c:pt idx="1">
                  <c:v>Yes, previously (but none currently enrolled)</c:v>
                </c:pt>
                <c:pt idx="2">
                  <c:v>No/Unsure</c:v>
                </c:pt>
              </c:strCache>
            </c:strRef>
          </c:cat>
          <c:val>
            <c:numRef>
              <c:f>'All-TCU AIMS Redesign Survey_No'!$U$25:$U$27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D-44B9-8E61-30A2EA53B6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372948192"/>
        <c:axId val="1372948672"/>
      </c:barChart>
      <c:catAx>
        <c:axId val="13729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48672"/>
        <c:crosses val="autoZero"/>
        <c:auto val="1"/>
        <c:lblAlgn val="ctr"/>
        <c:lblOffset val="100"/>
        <c:noMultiLvlLbl val="0"/>
      </c:catAx>
      <c:valAx>
        <c:axId val="1372948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</a:t>
                </a:r>
                <a:r>
                  <a:rPr lang="en-US" baseline="0"/>
                  <a:t> Institutions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481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Ability to Identify Non-Federally Recognized Indigenous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'All-TCU AIMS Redesign Survey_No'!$V$25:$V$27</c:f>
              <c:strCache>
                <c:ptCount val="3"/>
                <c:pt idx="0">
                  <c:v>Yes</c:v>
                </c:pt>
                <c:pt idx="1">
                  <c:v>No, but capable with further development</c:v>
                </c:pt>
                <c:pt idx="2">
                  <c:v>No</c:v>
                </c:pt>
              </c:strCache>
            </c:strRef>
          </c:cat>
          <c:val>
            <c:numRef>
              <c:f>'All-TCU AIMS Redesign Survey_No'!$W$25:$W$27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5-48BA-9D64-17E3314103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372948192"/>
        <c:axId val="1372948672"/>
      </c:barChart>
      <c:catAx>
        <c:axId val="13729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48672"/>
        <c:crosses val="autoZero"/>
        <c:auto val="1"/>
        <c:lblAlgn val="ctr"/>
        <c:lblOffset val="100"/>
        <c:noMultiLvlLbl val="0"/>
      </c:catAx>
      <c:valAx>
        <c:axId val="1372948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</a:t>
                </a:r>
                <a:r>
                  <a:rPr lang="en-US" baseline="0"/>
                  <a:t> Institutions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481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Students Belonging to a Non-Federally Recognized Tribe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'All-TCU AIMS Redesign Survey_No'!$AA$25:$AA$31</c:f>
              <c:strCache>
                <c:ptCount val="7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60+</c:v>
                </c:pt>
              </c:strCache>
            </c:strRef>
          </c:cat>
          <c:val>
            <c:numRef>
              <c:f>'All-TCU AIMS Redesign Survey_No'!$AB$25:$AB$31</c:f>
              <c:numCache>
                <c:formatCode>General</c:formatCode>
                <c:ptCount val="7"/>
                <c:pt idx="0">
                  <c:v>13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9-4969-B2D3-BCD38963ED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222015"/>
        <c:axId val="788222495"/>
      </c:barChart>
      <c:catAx>
        <c:axId val="7882220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</a:t>
                </a:r>
                <a:r>
                  <a:rPr lang="en-US" baseline="0"/>
                  <a:t> Student Population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22495"/>
        <c:crosses val="autoZero"/>
        <c:auto val="1"/>
        <c:lblAlgn val="ctr"/>
        <c:lblOffset val="100"/>
        <c:noMultiLvlLbl val="0"/>
      </c:catAx>
      <c:valAx>
        <c:axId val="7882224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Instituutions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2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How Useful</a:t>
            </a:r>
            <a:r>
              <a:rPr lang="en-US" sz="1200" baseline="0"/>
              <a:t> Would it be to Know the Proportion of Indigenous Students who Belong to a Non-Federally Recognized Tribe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'All-TCU AIMS Redesign Survey_No'!$AD$25:$AD$29</c:f>
              <c:strCache>
                <c:ptCount val="5"/>
                <c:pt idx="0">
                  <c:v>Not at all useful</c:v>
                </c:pt>
                <c:pt idx="1">
                  <c:v>Slightly useful</c:v>
                </c:pt>
                <c:pt idx="2">
                  <c:v>Moderately useful</c:v>
                </c:pt>
                <c:pt idx="3">
                  <c:v>Very useful</c:v>
                </c:pt>
                <c:pt idx="4">
                  <c:v>Extremely useful</c:v>
                </c:pt>
              </c:strCache>
            </c:strRef>
          </c:cat>
          <c:val>
            <c:numRef>
              <c:f>'All-TCU AIMS Redesign Survey_No'!$AE$25:$AE$29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F-44C8-A735-D7BD1DB5B8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8994719"/>
        <c:axId val="778997599"/>
      </c:barChart>
      <c:catAx>
        <c:axId val="77899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997599"/>
        <c:crosses val="autoZero"/>
        <c:auto val="1"/>
        <c:lblAlgn val="ctr"/>
        <c:lblOffset val="100"/>
        <c:noMultiLvlLbl val="0"/>
      </c:catAx>
      <c:valAx>
        <c:axId val="778997599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</a:t>
                </a:r>
                <a:r>
                  <a:rPr lang="en-US" baseline="0"/>
                  <a:t> of Institutions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99471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D1A72-BBB3-4A7D-9F29-248C66A09C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7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E6461-13E1-E83C-2C45-0FA552808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6EEA1-B74F-DC6A-8C9C-02E9D8EB6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6D2BB-EEEC-427A-31D0-A78A82216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9C0DC-9170-EB18-2915-9BE80EE6C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00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3B201-4CA4-A3A5-8883-8ADC4D28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20CDE-48B0-744F-DDE5-15D9C939A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0FDE2-C511-A956-D3D2-04805E524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A72A-455A-06B1-0409-FDA151AE1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39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0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4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Need to change Annual AIMS Guidance to say AI/AN is any enrolled member of a federally recognized tribe of first generation descendant. </a:t>
            </a:r>
          </a:p>
          <a:p>
            <a:r>
              <a:rPr lang="en-US" b="1" u="none" dirty="0"/>
              <a:t>Change options to: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State Recognized Tribe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Native Not Enrolled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First Nations/Indigenous People of Canada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Other Indigenous Tribe (Non-US/Non-Canadian)</a:t>
            </a:r>
          </a:p>
          <a:p>
            <a:pPr marL="0" indent="0">
              <a:buFontTx/>
              <a:buNone/>
            </a:pPr>
            <a:endParaRPr lang="en-US" b="1" u="none" dirty="0"/>
          </a:p>
          <a:p>
            <a:pPr marL="0" indent="0">
              <a:buFontTx/>
              <a:buNone/>
            </a:pPr>
            <a:r>
              <a:rPr lang="en-US" b="1" u="none" dirty="0"/>
              <a:t>Will add feedback item asking about this item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99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D1220-B012-222B-7BDA-54D4CF9AC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4C5E7-4B12-38D0-3A46-4764D0D0A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9F814-C8FF-61CD-2123-02C68D2EC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73406-438F-319A-4216-F7082848D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2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7A176-E46D-1DBF-DF4C-5D0F1FE63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311A7-B33E-D7DB-36A9-F49AD27EB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F48BE-02F4-D83E-014F-3483B9454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Will exclude from enrollment counts (even under non-degree seeking)</a:t>
            </a:r>
          </a:p>
          <a:p>
            <a:r>
              <a:rPr lang="en-US" b="1" u="none" dirty="0"/>
              <a:t>Will add a row to “Student Activity” tab to assess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A1302-2F81-771E-8C57-D4BA89B32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9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F456-5158-086C-797A-A76B9597D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AF6DA-24DC-90E5-67CC-AB8D021E0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B69D74-BAD7-51B1-B75F-C0A8AAA65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u="none" dirty="0"/>
              <a:t>Will collect this on separate tab, will copy most of the demographic information from first student tab in addition to retention, graduation, and persistence and financial aid information.</a:t>
            </a:r>
          </a:p>
          <a:p>
            <a:pPr marL="0" indent="0">
              <a:buFontTx/>
              <a:buNone/>
            </a:pPr>
            <a:r>
              <a:rPr lang="en-US" b="1" u="none" dirty="0"/>
              <a:t>Will need to better spell out what to do with graduation rate, as it’ll be somewhat different than typical graduation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C43E4-E11E-9307-06A1-41ACF8D6C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u="none" dirty="0"/>
              <a:t>Remove major variable</a:t>
            </a:r>
          </a:p>
          <a:p>
            <a:pPr marL="0" indent="0">
              <a:buFontTx/>
              <a:buNone/>
            </a:pPr>
            <a:r>
              <a:rPr lang="en-US" b="1" u="none" dirty="0"/>
              <a:t>Want to collect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Credits Attempted/Credits Earned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Ask if former dual-enrolled/dual-credit on first time student tab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Also ask if there were a dual-enrolled/dual-credit that that institution</a:t>
            </a:r>
          </a:p>
          <a:p>
            <a:pPr marL="171450" indent="-171450">
              <a:buFontTx/>
              <a:buChar char="-"/>
            </a:pPr>
            <a:endParaRPr lang="en-US" b="1" u="none" dirty="0"/>
          </a:p>
          <a:p>
            <a:pPr marL="0" indent="0">
              <a:buFontTx/>
              <a:buNone/>
            </a:pPr>
            <a:r>
              <a:rPr lang="en-US" b="1" u="none" dirty="0"/>
              <a:t>Follow up </a:t>
            </a:r>
            <a:r>
              <a:rPr lang="en-US" b="1" u="none"/>
              <a:t>on matriculation rate.</a:t>
            </a:r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8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002CF-6D1C-EB7B-592E-E9265FDE7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F5ECB-E898-A0B6-E733-7B9707183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3DE7E-419D-5AEC-2BB3-9C7445B73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98C96-5482-3FC0-FC22-9485E277B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5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65B4-6F21-13A6-3240-4943F4BB5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26337-782C-CDC7-ED8D-0CB473162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AF6D8-1595-2F3C-4DE3-A3795D3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81E50-1408-4001-6404-644669DEA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66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March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  <a:p>
            <a:r>
              <a:rPr lang="en-US" dirty="0"/>
              <a:t>Full-Committee Meeting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40C51791-E9B5-1C0D-F892-49AD2E66E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CBB1-C551-735C-A882-3BB4C2EFE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F7B505-28A1-8A03-7424-6D68ABD871A3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D46CC3-3D9F-C81B-94F9-D656B31B9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8584559" cy="867854"/>
          </a:xfrm>
        </p:spPr>
        <p:txBody>
          <a:bodyPr numCol="1"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u="sng" dirty="0"/>
              <a:t>Non-Federally Recognized Indigenous Students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723A13-5EE7-B7FC-F27E-DFABD4E481A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0C0162F-FEF4-145E-2208-98022FA2FB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7EB8D21-A60B-B66A-4971-7D60AC14F313}"/>
              </a:ext>
            </a:extLst>
          </p:cNvPr>
          <p:cNvSpPr txBox="1">
            <a:spLocks/>
          </p:cNvSpPr>
          <p:nvPr/>
        </p:nvSpPr>
        <p:spPr>
          <a:xfrm>
            <a:off x="3183414" y="923293"/>
            <a:ext cx="8506355" cy="11860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Landscape of Non-Federally Recognized Indigenous Students at TCUs (e.g., state recognized tribes, student lacks necessary documentation for enrollment)</a:t>
            </a:r>
            <a:endParaRPr lang="en-US" sz="11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BF9C0F-E4F4-7432-B4EE-CA5414C13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884485"/>
              </p:ext>
            </p:extLst>
          </p:nvPr>
        </p:nvGraphicFramePr>
        <p:xfrm>
          <a:off x="3327623" y="1922314"/>
          <a:ext cx="35387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29B1ACB-21EB-4A53-9CEB-5341C06FD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07462"/>
              </p:ext>
            </p:extLst>
          </p:nvPr>
        </p:nvGraphicFramePr>
        <p:xfrm>
          <a:off x="7649652" y="1922314"/>
          <a:ext cx="35413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2A4E2F7E-9813-021F-2775-EC713251CD9A}"/>
              </a:ext>
            </a:extLst>
          </p:cNvPr>
          <p:cNvSpPr txBox="1">
            <a:spLocks/>
          </p:cNvSpPr>
          <p:nvPr/>
        </p:nvSpPr>
        <p:spPr>
          <a:xfrm>
            <a:off x="4125191" y="4665514"/>
            <a:ext cx="2712027" cy="81742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Institutions have/had enrolled Non-Federally Recognized Indigenous students</a:t>
            </a:r>
            <a:endParaRPr lang="en-US" sz="700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64B579F-F0C7-EE91-60AF-62ECF9EDBF8C}"/>
              </a:ext>
            </a:extLst>
          </p:cNvPr>
          <p:cNvSpPr txBox="1">
            <a:spLocks/>
          </p:cNvSpPr>
          <p:nvPr/>
        </p:nvSpPr>
        <p:spPr>
          <a:xfrm>
            <a:off x="3183414" y="4665514"/>
            <a:ext cx="941777" cy="81742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/>
              <a:t>75%</a:t>
            </a:r>
            <a:endParaRPr lang="en-US" sz="1050" b="1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DBA4064-36C4-566D-2949-34D9B5FD5612}"/>
              </a:ext>
            </a:extLst>
          </p:cNvPr>
          <p:cNvSpPr txBox="1">
            <a:spLocks/>
          </p:cNvSpPr>
          <p:nvPr/>
        </p:nvSpPr>
        <p:spPr>
          <a:xfrm>
            <a:off x="8546215" y="4665514"/>
            <a:ext cx="3008471" cy="81742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Institutions can now/with time identify Non-Federally Recognized Indigenous Students</a:t>
            </a:r>
            <a:endParaRPr lang="en-US" sz="70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EBDAA149-AE34-FB60-996A-EE0EF9AC6212}"/>
              </a:ext>
            </a:extLst>
          </p:cNvPr>
          <p:cNvSpPr txBox="1">
            <a:spLocks/>
          </p:cNvSpPr>
          <p:nvPr/>
        </p:nvSpPr>
        <p:spPr>
          <a:xfrm>
            <a:off x="7620519" y="4665514"/>
            <a:ext cx="925696" cy="81742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/>
              <a:t>58%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16064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604E7-A0D6-FC98-B6D1-FE273A822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D916BE-C3A1-1C97-E7F1-D0485B489D78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FD3B9B-7283-53BF-F8C4-BF858914F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8584559" cy="867854"/>
          </a:xfrm>
        </p:spPr>
        <p:txBody>
          <a:bodyPr numCol="1"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u="sng" dirty="0"/>
              <a:t>Non-Federally Recognized Indigenous Students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9AEB4B-60A6-84EE-5D7E-8ED265AB84BA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2B9BB79F-BB31-D819-7D37-6464E5B84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2ADEC08-54CF-A910-2542-13D5732A5AB6}"/>
              </a:ext>
            </a:extLst>
          </p:cNvPr>
          <p:cNvSpPr txBox="1">
            <a:spLocks/>
          </p:cNvSpPr>
          <p:nvPr/>
        </p:nvSpPr>
        <p:spPr>
          <a:xfrm>
            <a:off x="3183414" y="923293"/>
            <a:ext cx="8506355" cy="11860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Landscape of Non-Federally Recognized Indigenous Students at TCUs (e.g., state recognized tribes, student lacks necessary documentation for enrollment)</a:t>
            </a:r>
            <a:endParaRPr lang="en-US" sz="11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CD85E19E-78F2-997A-5F25-BAC907880CA9}"/>
              </a:ext>
            </a:extLst>
          </p:cNvPr>
          <p:cNvSpPr txBox="1">
            <a:spLocks/>
          </p:cNvSpPr>
          <p:nvPr/>
        </p:nvSpPr>
        <p:spPr>
          <a:xfrm>
            <a:off x="4125191" y="4665514"/>
            <a:ext cx="2712027" cy="81742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Avg. % of student pop that are Non-Federally Recognized Indigenous</a:t>
            </a:r>
            <a:endParaRPr lang="en-US" sz="700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3CB607E-66CE-5C13-5DA9-95312D373346}"/>
              </a:ext>
            </a:extLst>
          </p:cNvPr>
          <p:cNvSpPr txBox="1">
            <a:spLocks/>
          </p:cNvSpPr>
          <p:nvPr/>
        </p:nvSpPr>
        <p:spPr>
          <a:xfrm>
            <a:off x="3183414" y="4665514"/>
            <a:ext cx="941777" cy="81742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/>
              <a:t>10%</a:t>
            </a:r>
            <a:endParaRPr lang="en-US" sz="1050" b="1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1405EA8-C7CA-F8DE-CF6C-2540284896EE}"/>
              </a:ext>
            </a:extLst>
          </p:cNvPr>
          <p:cNvSpPr txBox="1">
            <a:spLocks/>
          </p:cNvSpPr>
          <p:nvPr/>
        </p:nvSpPr>
        <p:spPr>
          <a:xfrm>
            <a:off x="8546215" y="4665514"/>
            <a:ext cx="3008471" cy="81742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Institutions that find this information Not at All/Slightly Useful</a:t>
            </a:r>
            <a:endParaRPr lang="en-US" sz="70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78ABBB31-ADDF-ACFA-0FF7-8C99C7D8F9F4}"/>
              </a:ext>
            </a:extLst>
          </p:cNvPr>
          <p:cNvSpPr txBox="1">
            <a:spLocks/>
          </p:cNvSpPr>
          <p:nvPr/>
        </p:nvSpPr>
        <p:spPr>
          <a:xfrm>
            <a:off x="7620519" y="4665514"/>
            <a:ext cx="925696" cy="81742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/>
              <a:t>76%</a:t>
            </a:r>
            <a:endParaRPr lang="en-US" sz="1050" b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74AF08C-90AE-2EA9-E154-41B5FFEF0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351311"/>
              </p:ext>
            </p:extLst>
          </p:nvPr>
        </p:nvGraphicFramePr>
        <p:xfrm>
          <a:off x="3673807" y="1922314"/>
          <a:ext cx="35387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E52DCC-3599-BB2C-A4D0-C026BEE54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257157"/>
              </p:ext>
            </p:extLst>
          </p:nvPr>
        </p:nvGraphicFramePr>
        <p:xfrm>
          <a:off x="7737691" y="1922314"/>
          <a:ext cx="35387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619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3764-6DFC-C1FB-A80F-0EF592003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A0B055-62A7-46A7-9F8A-D8439A36A7DE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D1A8DC-AF98-A60D-0449-33A2D9D39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8584559" cy="867854"/>
          </a:xfrm>
        </p:spPr>
        <p:txBody>
          <a:bodyPr numCol="1"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u="sng" dirty="0"/>
              <a:t>Non-Federally Recognized Indigenous Students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89AA87-3075-7217-0B22-60D101971115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13F342A3-1C79-02C6-698A-233E079CB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EF97A30-68FC-7E4E-1427-9C3762DED54F}"/>
              </a:ext>
            </a:extLst>
          </p:cNvPr>
          <p:cNvSpPr txBox="1">
            <a:spLocks/>
          </p:cNvSpPr>
          <p:nvPr/>
        </p:nvSpPr>
        <p:spPr>
          <a:xfrm>
            <a:off x="3183414" y="923293"/>
            <a:ext cx="8506355" cy="11860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Landscape of Non-Federally Recognized Indigenous Students at TCUs (e.g., state recognized tribes, student lacks necessary documentation for enrollment)</a:t>
            </a:r>
            <a:endParaRPr lang="en-US" sz="11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E8450D-B7D6-6174-4847-13CDC42D5BAC}"/>
              </a:ext>
            </a:extLst>
          </p:cNvPr>
          <p:cNvGrpSpPr/>
          <p:nvPr/>
        </p:nvGrpSpPr>
        <p:grpSpPr>
          <a:xfrm>
            <a:off x="3183414" y="3356253"/>
            <a:ext cx="3653804" cy="817420"/>
            <a:chOff x="3183414" y="4665514"/>
            <a:chExt cx="3653804" cy="817420"/>
          </a:xfrm>
        </p:grpSpPr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C9A3AFC8-CA90-FF31-F579-A64DB529C19B}"/>
                </a:ext>
              </a:extLst>
            </p:cNvPr>
            <p:cNvSpPr txBox="1">
              <a:spLocks/>
            </p:cNvSpPr>
            <p:nvPr/>
          </p:nvSpPr>
          <p:spPr>
            <a:xfrm>
              <a:off x="4125191" y="4665514"/>
              <a:ext cx="2712027" cy="81742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/>
                <a:t>Avg. % of student pop that are Non-Federally Recognized Indigenous</a:t>
              </a:r>
            </a:p>
          </p:txBody>
        </p:sp>
        <p:sp>
          <p:nvSpPr>
            <p:cNvPr id="13" name="Content Placeholder 7">
              <a:extLst>
                <a:ext uri="{FF2B5EF4-FFF2-40B4-BE49-F238E27FC236}">
                  <a16:creationId xmlns:a16="http://schemas.microsoft.com/office/drawing/2014/main" id="{9EE22D75-0705-6576-66E2-7B2BBF444B87}"/>
                </a:ext>
              </a:extLst>
            </p:cNvPr>
            <p:cNvSpPr txBox="1">
              <a:spLocks/>
            </p:cNvSpPr>
            <p:nvPr/>
          </p:nvSpPr>
          <p:spPr>
            <a:xfrm>
              <a:off x="3183414" y="4665514"/>
              <a:ext cx="941777" cy="817420"/>
            </a:xfrm>
            <a:prstGeom prst="rect">
              <a:avLst/>
            </a:prstGeom>
          </p:spPr>
          <p:txBody>
            <a:bodyPr vert="horz" lIns="91440" tIns="45720" rIns="91440" bIns="45720" numCol="1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b="1" dirty="0"/>
                <a:t>10%</a:t>
              </a:r>
              <a:endParaRPr lang="en-US" sz="105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BA6F50-6021-24CD-B546-C7C493F771DA}"/>
              </a:ext>
            </a:extLst>
          </p:cNvPr>
          <p:cNvGrpSpPr/>
          <p:nvPr/>
        </p:nvGrpSpPr>
        <p:grpSpPr>
          <a:xfrm>
            <a:off x="7620519" y="3356253"/>
            <a:ext cx="3934167" cy="817420"/>
            <a:chOff x="7620519" y="4665514"/>
            <a:chExt cx="3934167" cy="817420"/>
          </a:xfrm>
        </p:grpSpPr>
        <p:sp>
          <p:nvSpPr>
            <p:cNvPr id="15" name="Content Placeholder 7">
              <a:extLst>
                <a:ext uri="{FF2B5EF4-FFF2-40B4-BE49-F238E27FC236}">
                  <a16:creationId xmlns:a16="http://schemas.microsoft.com/office/drawing/2014/main" id="{ECC7F0B6-4DC5-373C-8F7A-BC537D30D07A}"/>
                </a:ext>
              </a:extLst>
            </p:cNvPr>
            <p:cNvSpPr txBox="1">
              <a:spLocks/>
            </p:cNvSpPr>
            <p:nvPr/>
          </p:nvSpPr>
          <p:spPr>
            <a:xfrm>
              <a:off x="8546215" y="4665514"/>
              <a:ext cx="3008471" cy="81742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/>
                <a:t>Institutions that find this information Not at All/Slightly Useful</a:t>
              </a:r>
            </a:p>
          </p:txBody>
        </p:sp>
        <p:sp>
          <p:nvSpPr>
            <p:cNvPr id="16" name="Content Placeholder 7">
              <a:extLst>
                <a:ext uri="{FF2B5EF4-FFF2-40B4-BE49-F238E27FC236}">
                  <a16:creationId xmlns:a16="http://schemas.microsoft.com/office/drawing/2014/main" id="{3A4461DC-1511-5222-CFB4-38DAE55FA3AD}"/>
                </a:ext>
              </a:extLst>
            </p:cNvPr>
            <p:cNvSpPr txBox="1">
              <a:spLocks/>
            </p:cNvSpPr>
            <p:nvPr/>
          </p:nvSpPr>
          <p:spPr>
            <a:xfrm>
              <a:off x="7620519" y="4665514"/>
              <a:ext cx="925696" cy="817420"/>
            </a:xfrm>
            <a:prstGeom prst="rect">
              <a:avLst/>
            </a:prstGeom>
          </p:spPr>
          <p:txBody>
            <a:bodyPr vert="horz" lIns="91440" tIns="45720" rIns="91440" bIns="45720" numCol="1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b="1" dirty="0"/>
                <a:t>76%</a:t>
              </a:r>
              <a:endParaRPr lang="en-US" sz="105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5D6EC7-DF83-1E93-9248-BE735C59DA29}"/>
              </a:ext>
            </a:extLst>
          </p:cNvPr>
          <p:cNvGrpSpPr/>
          <p:nvPr/>
        </p:nvGrpSpPr>
        <p:grpSpPr>
          <a:xfrm>
            <a:off x="3183414" y="2184325"/>
            <a:ext cx="3653804" cy="817420"/>
            <a:chOff x="3183414" y="3553823"/>
            <a:chExt cx="3653804" cy="817420"/>
          </a:xfrm>
        </p:grpSpPr>
        <p:sp>
          <p:nvSpPr>
            <p:cNvPr id="3" name="Content Placeholder 7">
              <a:extLst>
                <a:ext uri="{FF2B5EF4-FFF2-40B4-BE49-F238E27FC236}">
                  <a16:creationId xmlns:a16="http://schemas.microsoft.com/office/drawing/2014/main" id="{8B68D784-21C5-A7A7-D70D-A3E741DA2DA5}"/>
                </a:ext>
              </a:extLst>
            </p:cNvPr>
            <p:cNvSpPr txBox="1">
              <a:spLocks/>
            </p:cNvSpPr>
            <p:nvPr/>
          </p:nvSpPr>
          <p:spPr>
            <a:xfrm>
              <a:off x="4125191" y="3553823"/>
              <a:ext cx="2712027" cy="81742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600" dirty="0"/>
                <a:t>Institutions have/had enrolled Non-Federally Recognized Indigenous students</a:t>
              </a:r>
              <a:endParaRPr lang="en-US" sz="700" dirty="0"/>
            </a:p>
          </p:txBody>
        </p:sp>
        <p:sp>
          <p:nvSpPr>
            <p:cNvPr id="7" name="Content Placeholder 7">
              <a:extLst>
                <a:ext uri="{FF2B5EF4-FFF2-40B4-BE49-F238E27FC236}">
                  <a16:creationId xmlns:a16="http://schemas.microsoft.com/office/drawing/2014/main" id="{050A5ABC-9002-2EF1-767E-9BB48476826C}"/>
                </a:ext>
              </a:extLst>
            </p:cNvPr>
            <p:cNvSpPr txBox="1">
              <a:spLocks/>
            </p:cNvSpPr>
            <p:nvPr/>
          </p:nvSpPr>
          <p:spPr>
            <a:xfrm>
              <a:off x="3183414" y="3553823"/>
              <a:ext cx="941777" cy="817420"/>
            </a:xfrm>
            <a:prstGeom prst="rect">
              <a:avLst/>
            </a:prstGeom>
          </p:spPr>
          <p:txBody>
            <a:bodyPr vert="horz" lIns="91440" tIns="45720" rIns="91440" bIns="45720" numCol="1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b="1" dirty="0"/>
                <a:t>75%</a:t>
              </a:r>
              <a:endParaRPr lang="en-US" sz="1050" b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4BFD6A-5EAB-FF44-E3E3-28D9C46AF016}"/>
              </a:ext>
            </a:extLst>
          </p:cNvPr>
          <p:cNvGrpSpPr/>
          <p:nvPr/>
        </p:nvGrpSpPr>
        <p:grpSpPr>
          <a:xfrm>
            <a:off x="7620519" y="2184325"/>
            <a:ext cx="3934167" cy="817420"/>
            <a:chOff x="7620519" y="3553823"/>
            <a:chExt cx="3934167" cy="817420"/>
          </a:xfrm>
        </p:grpSpPr>
        <p:sp>
          <p:nvSpPr>
            <p:cNvPr id="9" name="Content Placeholder 7">
              <a:extLst>
                <a:ext uri="{FF2B5EF4-FFF2-40B4-BE49-F238E27FC236}">
                  <a16:creationId xmlns:a16="http://schemas.microsoft.com/office/drawing/2014/main" id="{6BDE25A1-8274-0068-E316-FAC4BC2EB510}"/>
                </a:ext>
              </a:extLst>
            </p:cNvPr>
            <p:cNvSpPr txBox="1">
              <a:spLocks/>
            </p:cNvSpPr>
            <p:nvPr/>
          </p:nvSpPr>
          <p:spPr>
            <a:xfrm>
              <a:off x="8546215" y="3553823"/>
              <a:ext cx="3008471" cy="81742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600" dirty="0"/>
                <a:t>Institutions can now/with time identify Non-Federally Recognized Indigenous Students</a:t>
              </a:r>
              <a:endParaRPr lang="en-US" sz="700" dirty="0"/>
            </a:p>
          </p:txBody>
        </p:sp>
        <p:sp>
          <p:nvSpPr>
            <p:cNvPr id="10" name="Content Placeholder 7">
              <a:extLst>
                <a:ext uri="{FF2B5EF4-FFF2-40B4-BE49-F238E27FC236}">
                  <a16:creationId xmlns:a16="http://schemas.microsoft.com/office/drawing/2014/main" id="{91872FD2-BF77-BFBB-C9AE-75D8D26AAA82}"/>
                </a:ext>
              </a:extLst>
            </p:cNvPr>
            <p:cNvSpPr txBox="1">
              <a:spLocks/>
            </p:cNvSpPr>
            <p:nvPr/>
          </p:nvSpPr>
          <p:spPr>
            <a:xfrm>
              <a:off x="7620519" y="3553823"/>
              <a:ext cx="925696" cy="817420"/>
            </a:xfrm>
            <a:prstGeom prst="rect">
              <a:avLst/>
            </a:prstGeom>
          </p:spPr>
          <p:txBody>
            <a:bodyPr vert="horz" lIns="91440" tIns="45720" rIns="91440" bIns="45720" numCol="1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b="1" dirty="0"/>
                <a:t>58%</a:t>
              </a:r>
              <a:endParaRPr lang="en-US" sz="1050" b="1" dirty="0"/>
            </a:p>
          </p:txBody>
        </p:sp>
      </p:grp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F9EA796-F9E6-6FA7-54C8-3BFB932B04F7}"/>
              </a:ext>
            </a:extLst>
          </p:cNvPr>
          <p:cNvSpPr txBox="1">
            <a:spLocks/>
          </p:cNvSpPr>
          <p:nvPr/>
        </p:nvSpPr>
        <p:spPr>
          <a:xfrm>
            <a:off x="3105209" y="4571719"/>
            <a:ext cx="8584559" cy="867854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dirty="0"/>
              <a:t>Given responses, should we further explore adding metrics to assess Non-Federally Recognized Indigenous Students at TCUs?</a:t>
            </a:r>
          </a:p>
        </p:txBody>
      </p:sp>
    </p:spTree>
    <p:extLst>
      <p:ext uri="{BB962C8B-B14F-4D97-AF65-F5344CB8AC3E}">
        <p14:creationId xmlns:p14="http://schemas.microsoft.com/office/powerpoint/2010/main" val="244036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7190" y="423818"/>
            <a:ext cx="8588283" cy="48187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Next Steps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NFL Competition Committee Format?:</a:t>
            </a:r>
          </a:p>
          <a:p>
            <a:pPr lvl="1">
              <a:spcBef>
                <a:spcPts val="1200"/>
              </a:spcBef>
            </a:pPr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Meets once a year following the Super Bowl to discuss issues that occurred during the previous year that need to be addressed.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111111"/>
                </a:solidFill>
                <a:latin typeface="-apple-system"/>
              </a:rPr>
              <a:t>Have an AIMS Committee meet once a year in between collection cycles to address any issues from the past cycle.</a:t>
            </a:r>
          </a:p>
          <a:p>
            <a:pPr lvl="1">
              <a:spcBef>
                <a:spcPts val="1200"/>
              </a:spcBef>
            </a:pPr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W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ill reach out during IRC meeting to gauge interest</a:t>
            </a:r>
            <a:endParaRPr lang="en-US" sz="2000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9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6575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3C3CE-090F-39D2-E683-1599DF8B0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93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3D88B0"/>
                </a:solidFill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24292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6" y="296563"/>
            <a:ext cx="4287982" cy="507553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February Recap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Tribal Affiliations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Course Audits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Graduate Students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Dual-Enrolled/Dual-Credit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Non-Federally Recognized Students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1059872"/>
            <a:ext cx="1043709" cy="3678383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461240F6-A655-2B70-31D9-A711C076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February Meeting Recap</a:t>
            </a:r>
          </a:p>
          <a:p>
            <a:pPr marL="346075" indent="-346075">
              <a:spcAft>
                <a:spcPts val="600"/>
              </a:spcAft>
            </a:pPr>
            <a:r>
              <a:rPr lang="en-US" sz="2000" dirty="0"/>
              <a:t>First-Generation Table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Keep “Not-First Generation” Row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Add “Unknown” row to each table in First-Time Students and General Student Pop tabs</a:t>
            </a:r>
            <a:endParaRPr lang="en-US" sz="2000" dirty="0"/>
          </a:p>
          <a:p>
            <a:pPr marL="346075" indent="-346075">
              <a:spcAft>
                <a:spcPts val="600"/>
              </a:spcAft>
            </a:pPr>
            <a:r>
              <a:rPr lang="en-US" sz="2000" dirty="0"/>
              <a:t>Tribal Affiliations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Add a few larger categories to capture data on Non-AI/AN indigenous students.</a:t>
            </a:r>
          </a:p>
          <a:p>
            <a:pPr marL="346075" indent="-346075">
              <a:spcAft>
                <a:spcPts val="600"/>
              </a:spcAft>
            </a:pPr>
            <a:r>
              <a:rPr lang="en-US" sz="2000" dirty="0"/>
              <a:t>Capturing Enrollment Info for “Transfer-Ins,” “Dual-Enrolled,” and “Dual Credit.”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Will also collect First Time Ever in College in the separate table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Will collect this on fall and spring surveys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Will be in a table separate from Degree-Seeking Undergraduate, Degree-Seeking Graduate, and Non-Degree Seeking</a:t>
            </a:r>
          </a:p>
          <a:p>
            <a:pPr marL="346075" indent="-346075">
              <a:spcAft>
                <a:spcPts val="600"/>
              </a:spcAft>
            </a:pPr>
            <a:r>
              <a:rPr lang="en-US" sz="2000" dirty="0"/>
              <a:t>Academic Year = Fall to Summer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5591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535200"/>
            <a:ext cx="7719543" cy="4945494"/>
          </a:xfrm>
        </p:spPr>
        <p:txBody>
          <a:bodyPr>
            <a:normAutofit/>
          </a:bodyPr>
          <a:lstStyle/>
          <a:p>
            <a:pPr marL="0" marR="0" lvl="0" indent="0" fontAlgn="auto"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u="sng" dirty="0"/>
              <a:t>Tribal Affiliations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/>
              <a:t>Thoughts/Suggestions on if/how to list recognized tribes from other countries (i.e., First Nations).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/>
              <a:t>Proposed Options (located at top of tribal affiliation list):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 dirty="0"/>
              <a:t>State Recognized Tribe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 dirty="0"/>
              <a:t>Native Not Enrolled/Descendants of Enrolled Members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 dirty="0"/>
              <a:t>First Nations/Indigenous People of Canada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 dirty="0"/>
              <a:t>Other Governmentally Recognized Tribes (Non-US/Non-Canadian)</a:t>
            </a:r>
          </a:p>
          <a:p>
            <a:pPr lvl="1">
              <a:spcBef>
                <a:spcPts val="1200"/>
              </a:spcBef>
            </a:pPr>
            <a:endParaRPr lang="en-US" sz="16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10394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561FB-5EA4-7FF6-8270-9AD70D85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72CF06-2CDA-C533-92BE-F28A319DDBD4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A9A929-EE15-5FB2-DE4F-482D8A36B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535200"/>
            <a:ext cx="5249081" cy="470181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u="sng" dirty="0"/>
              <a:t>All TCU AIMS Survey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20</a:t>
            </a:r>
            <a:r>
              <a:rPr lang="en-US" sz="2400" dirty="0"/>
              <a:t> TCUS Responded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Responded to Items Related to: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Academic Year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First Time Student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Dual-Enrolled/Dual-Credit Students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Non-Federally Recognized Indigenous Students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Graduate Students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Transfer Students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IRB</a:t>
            </a:r>
          </a:p>
          <a:p>
            <a:pPr lvl="1">
              <a:spcBef>
                <a:spcPts val="1200"/>
              </a:spcBef>
            </a:pPr>
            <a:endParaRPr lang="en-US" sz="12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C9391B-B88D-734A-23EE-928943CFD721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E47E6932-0924-59C5-6391-7CCC8535E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1026" name="Picture 2" descr="Thumbnail Image professional survey results for work presentation less busy less literal">
            <a:extLst>
              <a:ext uri="{FF2B5EF4-FFF2-40B4-BE49-F238E27FC236}">
                <a16:creationId xmlns:a16="http://schemas.microsoft.com/office/drawing/2014/main" id="{0D02C45F-13F1-7DE3-9031-FF352CC5F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1" t="71212" r="2222" b="4697"/>
          <a:stretch/>
        </p:blipFill>
        <p:spPr bwMode="auto">
          <a:xfrm>
            <a:off x="8562109" y="1982008"/>
            <a:ext cx="3362958" cy="24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1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425E-C06F-B5D8-6375-516A6A9CC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BF0C93-7C1A-AF80-6E88-3808CE440390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D51B5A-2C5E-4846-CC5F-D2F127897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4820" y="306597"/>
            <a:ext cx="7719543" cy="2893801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/>
              <a:t>Course Audits?</a:t>
            </a:r>
          </a:p>
          <a:p>
            <a:pPr>
              <a:spcBef>
                <a:spcPts val="1200"/>
              </a:spcBef>
              <a:tabLst>
                <a:tab pos="800100" algn="l"/>
              </a:tabLst>
            </a:pPr>
            <a:r>
              <a:rPr lang="en-US" sz="2000" b="1" dirty="0"/>
              <a:t>63% </a:t>
            </a:r>
            <a:r>
              <a:rPr lang="en-US" sz="2000" dirty="0"/>
              <a:t>of respondents allow students to</a:t>
            </a:r>
            <a:br>
              <a:rPr lang="en-US" sz="2000" dirty="0"/>
            </a:br>
            <a:r>
              <a:rPr lang="en-US" sz="2000" dirty="0"/>
              <a:t>	exclusively audit courses.</a:t>
            </a:r>
          </a:p>
          <a:p>
            <a:pPr lvl="1">
              <a:spcBef>
                <a:spcPts val="1200"/>
              </a:spcBef>
              <a:tabLst>
                <a:tab pos="1143000" algn="l"/>
              </a:tabLst>
            </a:pPr>
            <a:r>
              <a:rPr lang="en-US" sz="1600" b="1" dirty="0"/>
              <a:t>58% </a:t>
            </a:r>
            <a:r>
              <a:rPr lang="en-US" sz="1600" dirty="0"/>
              <a:t>of these institutions include them in the Non-Degree/Non</a:t>
            </a:r>
            <a:br>
              <a:rPr lang="en-US" sz="1600" dirty="0"/>
            </a:br>
            <a:r>
              <a:rPr lang="en-US" sz="1600" dirty="0"/>
              <a:t>	Credentialling Seeking enrollment</a:t>
            </a:r>
          </a:p>
          <a:p>
            <a:pPr lvl="1">
              <a:spcBef>
                <a:spcPts val="1200"/>
              </a:spcBef>
              <a:tabLst>
                <a:tab pos="800100" algn="l"/>
              </a:tabLst>
            </a:pPr>
            <a:r>
              <a:rPr lang="en-US" sz="1600" b="1" dirty="0"/>
              <a:t>42%</a:t>
            </a:r>
            <a:r>
              <a:rPr lang="en-US" sz="1600" dirty="0"/>
              <a:t> don’t include them in any AIMS counts</a:t>
            </a:r>
          </a:p>
          <a:p>
            <a:pPr marL="0" indent="0">
              <a:spcBef>
                <a:spcPts val="1200"/>
              </a:spcBef>
              <a:buNone/>
              <a:tabLst>
                <a:tab pos="800100" algn="l"/>
              </a:tabLst>
            </a:pPr>
            <a:r>
              <a:rPr lang="en-US" sz="2000" dirty="0"/>
              <a:t>Which metrics should we include/exclude students exclusively auditing courses?</a:t>
            </a: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87056A-91C6-9188-2D85-F66E9AA9FC54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98B325D1-4914-46FD-6D9E-5ECCF1DCD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62B1B6-B21B-753A-5464-BC8423C5E0E1}"/>
              </a:ext>
            </a:extLst>
          </p:cNvPr>
          <p:cNvSpPr txBox="1"/>
          <p:nvPr/>
        </p:nvSpPr>
        <p:spPr>
          <a:xfrm>
            <a:off x="3345873" y="3223697"/>
            <a:ext cx="7762009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Fall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Spring Enrollment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Unduplicated Headcount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Tribal Affiliation Tab (Annual)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First Time Student Tab (Annual)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Student Population Tab (Annual)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Program Enrollment (Annual)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Remedial/Developmental Courses (Annual)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Distance Learning (Annual)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with Impairments (Annual)</a:t>
            </a:r>
          </a:p>
        </p:txBody>
      </p:sp>
    </p:spTree>
    <p:extLst>
      <p:ext uri="{BB962C8B-B14F-4D97-AF65-F5344CB8AC3E}">
        <p14:creationId xmlns:p14="http://schemas.microsoft.com/office/powerpoint/2010/main" val="222911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E96A0-ECB9-43AB-A911-E59AC0E2D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7225F7-17E8-7605-BB38-557142FDDF5A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BA845B-BA03-524C-EFD1-EA79FF3B1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6447863" cy="867854"/>
          </a:xfrm>
        </p:spPr>
        <p:txBody>
          <a:bodyPr numCol="1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u="sng" dirty="0"/>
              <a:t>Graduate Students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43176E-A199-BDC0-D391-49DD36C748E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22CFA8A7-09E6-810F-628F-4B1F3547E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132C79E-F628-BE8C-A28D-9797F5E761A1}"/>
              </a:ext>
            </a:extLst>
          </p:cNvPr>
          <p:cNvSpPr txBox="1">
            <a:spLocks/>
          </p:cNvSpPr>
          <p:nvPr/>
        </p:nvSpPr>
        <p:spPr>
          <a:xfrm>
            <a:off x="3183414" y="1089549"/>
            <a:ext cx="8506355" cy="426176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5</a:t>
            </a:r>
            <a:r>
              <a:rPr lang="en-US" sz="2300" dirty="0"/>
              <a:t> TCUs with Graduate Students Responded</a:t>
            </a:r>
          </a:p>
          <a:p>
            <a:pPr lvl="1">
              <a:buFontTx/>
              <a:buChar char="-"/>
            </a:pPr>
            <a:r>
              <a:rPr lang="en-US" sz="1900" b="1" dirty="0"/>
              <a:t>4</a:t>
            </a:r>
            <a:r>
              <a:rPr lang="en-US" sz="1900" dirty="0"/>
              <a:t> can provide graduate student data</a:t>
            </a:r>
          </a:p>
          <a:p>
            <a:pPr marL="0" indent="0">
              <a:buNone/>
            </a:pPr>
            <a:endParaRPr lang="en-US" sz="2300" dirty="0"/>
          </a:p>
          <a:p>
            <a:pPr marL="633413" indent="-633413">
              <a:buNone/>
            </a:pPr>
            <a:r>
              <a:rPr lang="en-US" sz="2300" b="1" dirty="0"/>
              <a:t>59% </a:t>
            </a:r>
            <a:r>
              <a:rPr lang="en-US" sz="2300" dirty="0"/>
              <a:t>of respondents would prefer</a:t>
            </a:r>
            <a:br>
              <a:rPr lang="en-US" sz="2300" dirty="0"/>
            </a:br>
            <a:r>
              <a:rPr lang="en-US" sz="2300" dirty="0"/>
              <a:t>a graduate specific section</a:t>
            </a:r>
          </a:p>
          <a:p>
            <a:pPr marL="633413" indent="-633413">
              <a:buNone/>
            </a:pPr>
            <a:endParaRPr lang="en-US" sz="2300" dirty="0"/>
          </a:p>
          <a:p>
            <a:pPr marL="633413" indent="-633413">
              <a:buNone/>
            </a:pPr>
            <a:r>
              <a:rPr lang="en-US" sz="2300" dirty="0"/>
              <a:t>No additional metrics mentioned:</a:t>
            </a:r>
          </a:p>
          <a:p>
            <a:pPr marL="685800">
              <a:buFontTx/>
              <a:buChar char="-"/>
            </a:pPr>
            <a:r>
              <a:rPr lang="en-US" sz="2300" dirty="0"/>
              <a:t>Field of Study</a:t>
            </a:r>
          </a:p>
          <a:p>
            <a:pPr marL="685800">
              <a:buFontTx/>
              <a:buChar char="-"/>
            </a:pPr>
            <a:r>
              <a:rPr lang="en-US" sz="2300" dirty="0"/>
              <a:t>Retention/Graduation/Persistence*</a:t>
            </a:r>
          </a:p>
          <a:p>
            <a:pPr marL="685800">
              <a:buFontTx/>
              <a:buChar char="-"/>
            </a:pPr>
            <a:r>
              <a:rPr lang="en-US" sz="2300" dirty="0"/>
              <a:t>Financial Aid</a:t>
            </a:r>
          </a:p>
          <a:p>
            <a:pPr marL="0" indent="0">
              <a:buNone/>
            </a:pPr>
            <a:endParaRPr lang="en-US" sz="23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F4DF2C-C394-37DC-FC7F-07E1C9B70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023481"/>
              </p:ext>
            </p:extLst>
          </p:nvPr>
        </p:nvGraphicFramePr>
        <p:xfrm>
          <a:off x="8104909" y="1770367"/>
          <a:ext cx="37541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363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6447863" cy="867854"/>
          </a:xfrm>
        </p:spPr>
        <p:txBody>
          <a:bodyPr numCol="1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u="sng" dirty="0"/>
              <a:t>Dual-Enrolled/Dual-Credit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31AB8E9-7A7A-32C7-66C0-3291B47CC95E}"/>
              </a:ext>
            </a:extLst>
          </p:cNvPr>
          <p:cNvSpPr txBox="1">
            <a:spLocks/>
          </p:cNvSpPr>
          <p:nvPr/>
        </p:nvSpPr>
        <p:spPr>
          <a:xfrm>
            <a:off x="6845967" y="1794164"/>
            <a:ext cx="5109411" cy="38389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Variables Difficult to Collect Based on AIMS Survey:</a:t>
            </a:r>
          </a:p>
          <a:p>
            <a:r>
              <a:rPr lang="en-US" sz="2300" dirty="0"/>
              <a:t>Major x6</a:t>
            </a:r>
          </a:p>
          <a:p>
            <a:r>
              <a:rPr lang="en-US" sz="2300" dirty="0"/>
              <a:t>First Generation Status x4</a:t>
            </a:r>
          </a:p>
          <a:p>
            <a:r>
              <a:rPr lang="en-US" sz="2300" dirty="0"/>
              <a:t>Matriculation Rate x4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0A35941-6815-C784-CD17-442583F53A45}"/>
              </a:ext>
            </a:extLst>
          </p:cNvPr>
          <p:cNvSpPr txBox="1">
            <a:spLocks/>
          </p:cNvSpPr>
          <p:nvPr/>
        </p:nvSpPr>
        <p:spPr>
          <a:xfrm>
            <a:off x="3105210" y="1794164"/>
            <a:ext cx="3584348" cy="36865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Previous Discussion: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Name/State of HS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Age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Degree Seeking Status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Matriculation Rate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First Generation Status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Declared Major</a:t>
            </a:r>
            <a:endParaRPr lang="en-US" sz="2000" dirty="0"/>
          </a:p>
          <a:p>
            <a:pPr lvl="2"/>
            <a:endParaRPr lang="en-US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930C2D-26F2-A4B9-D309-EAF6A7A34732}"/>
              </a:ext>
            </a:extLst>
          </p:cNvPr>
          <p:cNvCxnSpPr>
            <a:cxnSpLocks/>
          </p:cNvCxnSpPr>
          <p:nvPr/>
        </p:nvCxnSpPr>
        <p:spPr>
          <a:xfrm>
            <a:off x="6689558" y="1756064"/>
            <a:ext cx="0" cy="3686220"/>
          </a:xfrm>
          <a:prstGeom prst="line">
            <a:avLst/>
          </a:prstGeom>
          <a:ln w="28575">
            <a:solidFill>
              <a:srgbClr val="D3A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6D3ECE8-3354-BE1A-4593-9D0802CFC8EE}"/>
              </a:ext>
            </a:extLst>
          </p:cNvPr>
          <p:cNvSpPr txBox="1">
            <a:spLocks/>
          </p:cNvSpPr>
          <p:nvPr/>
        </p:nvSpPr>
        <p:spPr>
          <a:xfrm>
            <a:off x="3183414" y="1089550"/>
            <a:ext cx="8506355" cy="9543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dirty="0"/>
              <a:t>Variables for a separate dual-enrolled/dual-credit tab.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307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80E1D-4E6B-CA3B-53A3-1EA556A6A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7CCCA0-2A6C-F6AB-09FD-CAAA4FEFAD9F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4F680B-905B-D5A7-6C34-FBA86D9D1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6447863" cy="867854"/>
          </a:xfrm>
        </p:spPr>
        <p:txBody>
          <a:bodyPr numCol="1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u="sng" dirty="0"/>
              <a:t>Dual-Enrolled/Dual-Credit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6886C6-D5AE-F85A-4CFE-30A3EC28C2B4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Annual Survey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Student Enrollment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Academic Year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Course Audits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3FB87A1B-04A4-C78C-96AA-F4F9C8F8B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182F04D-DEB0-7409-DA98-B720A97BA0C9}"/>
              </a:ext>
            </a:extLst>
          </p:cNvPr>
          <p:cNvSpPr txBox="1">
            <a:spLocks/>
          </p:cNvSpPr>
          <p:nvPr/>
        </p:nvSpPr>
        <p:spPr>
          <a:xfrm>
            <a:off x="6845967" y="1794164"/>
            <a:ext cx="5109411" cy="3648120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Variables Suggested in AIMS Survey:</a:t>
            </a:r>
          </a:p>
          <a:p>
            <a:r>
              <a:rPr lang="en-US" sz="2300" dirty="0"/>
              <a:t>Post HS Plans </a:t>
            </a:r>
            <a:r>
              <a:rPr lang="en-US" sz="2000" dirty="0"/>
              <a:t>(e.g., employment, further education at TCU or otherwise, etc.)</a:t>
            </a:r>
          </a:p>
          <a:p>
            <a:r>
              <a:rPr lang="en-US" sz="2300" dirty="0"/>
              <a:t>Year in HS</a:t>
            </a:r>
          </a:p>
          <a:p>
            <a:r>
              <a:rPr lang="en-US" sz="2300" dirty="0"/>
              <a:t>HS GPA</a:t>
            </a:r>
          </a:p>
          <a:p>
            <a:r>
              <a:rPr lang="en-US" sz="2300" dirty="0"/>
              <a:t>Dual-Enrolled/Dual-Credit Credits Earned</a:t>
            </a:r>
          </a:p>
          <a:p>
            <a:r>
              <a:rPr lang="en-US" sz="2300" dirty="0"/>
              <a:t>Course Completion Rates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81AF741-9F07-4B63-1308-81DFA4555A4B}"/>
              </a:ext>
            </a:extLst>
          </p:cNvPr>
          <p:cNvSpPr txBox="1">
            <a:spLocks/>
          </p:cNvSpPr>
          <p:nvPr/>
        </p:nvSpPr>
        <p:spPr>
          <a:xfrm>
            <a:off x="3105210" y="1794164"/>
            <a:ext cx="3584348" cy="36865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Previous Discussion: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Name/State of HS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Age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Degree Seeking Status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Matriculation Rate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First Generation Status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Declared Major</a:t>
            </a:r>
            <a:endParaRPr lang="en-US" sz="2000" dirty="0"/>
          </a:p>
          <a:p>
            <a:pPr lvl="2"/>
            <a:endParaRPr lang="en-US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B2833-8E86-AFBB-CA09-B55CF6B8928F}"/>
              </a:ext>
            </a:extLst>
          </p:cNvPr>
          <p:cNvCxnSpPr>
            <a:cxnSpLocks/>
          </p:cNvCxnSpPr>
          <p:nvPr/>
        </p:nvCxnSpPr>
        <p:spPr>
          <a:xfrm>
            <a:off x="6689558" y="1756064"/>
            <a:ext cx="0" cy="3686220"/>
          </a:xfrm>
          <a:prstGeom prst="line">
            <a:avLst/>
          </a:prstGeom>
          <a:ln w="28575">
            <a:solidFill>
              <a:srgbClr val="D3A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1FFBCF4-91EB-1887-530C-C584536DBE26}"/>
              </a:ext>
            </a:extLst>
          </p:cNvPr>
          <p:cNvSpPr txBox="1">
            <a:spLocks/>
          </p:cNvSpPr>
          <p:nvPr/>
        </p:nvSpPr>
        <p:spPr>
          <a:xfrm>
            <a:off x="3183414" y="1089550"/>
            <a:ext cx="8506355" cy="9543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dirty="0"/>
              <a:t>Variables for a separate dual-enrolled/dual-credit tab.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21874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2025-09-10T21:41:05+00:00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Props1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FDF2E1-4B3D-4321-8375-0F7B6F679388}"/>
</file>

<file path=customXml/itemProps3.xml><?xml version="1.0" encoding="utf-8"?>
<ds:datastoreItem xmlns:ds="http://schemas.openxmlformats.org/officeDocument/2006/customXml" ds:itemID="{A0084B0B-9887-45F4-BED6-1D3ECAFD2385}">
  <ds:schemaRefs>
    <ds:schemaRef ds:uri="http://schemas.microsoft.com/office/2006/metadata/properties"/>
    <ds:schemaRef ds:uri="7123158b-d8b7-436e-855f-ab90d482e809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5adcec62-9083-44d8-a0a8-4469fda79e37"/>
    <ds:schemaRef ds:uri="29e5e8b5-a1c8-41b4-8016-6839554796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60061</TotalTime>
  <Words>1181</Words>
  <Application>Microsoft Office PowerPoint</Application>
  <PresentationFormat>Widescreen</PresentationFormat>
  <Paragraphs>252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Anything Else?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Ling, PhD</cp:lastModifiedBy>
  <cp:revision>19</cp:revision>
  <dcterms:created xsi:type="dcterms:W3CDTF">2023-05-09T13:38:18Z</dcterms:created>
  <dcterms:modified xsi:type="dcterms:W3CDTF">2025-03-03T22:56:32Z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  <property fmtid="{D5CDD505-2E9C-101B-9397-08002B2CF9AE}" pid="4" name="Order">
    <vt:r8>352400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